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handoutMasterIdLst>
    <p:handoutMasterId r:id="rId21"/>
  </p:handoutMasterIdLst>
  <p:sldIdLst>
    <p:sldId id="339" r:id="rId3"/>
    <p:sldId id="372" r:id="rId4"/>
    <p:sldId id="370" r:id="rId5"/>
    <p:sldId id="369" r:id="rId6"/>
    <p:sldId id="355" r:id="rId7"/>
    <p:sldId id="357" r:id="rId8"/>
    <p:sldId id="359" r:id="rId9"/>
    <p:sldId id="358" r:id="rId10"/>
    <p:sldId id="360" r:id="rId11"/>
    <p:sldId id="366" r:id="rId12"/>
    <p:sldId id="362" r:id="rId13"/>
    <p:sldId id="363" r:id="rId14"/>
    <p:sldId id="364" r:id="rId15"/>
    <p:sldId id="365" r:id="rId16"/>
    <p:sldId id="367" r:id="rId17"/>
    <p:sldId id="371" r:id="rId18"/>
    <p:sldId id="368" r:id="rId19"/>
  </p:sldIdLst>
  <p:sldSz cx="17345025" cy="9752013"/>
  <p:notesSz cx="7104063" cy="10234613"/>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465" autoAdjust="0"/>
  </p:normalViewPr>
  <p:slideViewPr>
    <p:cSldViewPr snapToGrid="0">
      <p:cViewPr varScale="1">
        <p:scale>
          <a:sx n="49" d="100"/>
          <a:sy n="49" d="100"/>
        </p:scale>
        <p:origin x="702"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dirty="0"/>
          </a:p>
        </p:txBody>
      </p:sp>
      <p:sp>
        <p:nvSpPr>
          <p:cNvPr id="3" name="Date Placeholder 2"/>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56F03EAA-133F-4EF0-B5C7-D2446148654A}" type="datetimeFigureOut">
              <a:rPr lang="en-GB" smtClean="0"/>
              <a:t>30/10/2019</a:t>
            </a:fld>
            <a:endParaRPr lang="en-GB" dirty="0"/>
          </a:p>
        </p:txBody>
      </p:sp>
      <p:sp>
        <p:nvSpPr>
          <p:cNvPr id="4" name="Footer Placeholder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0FCA8B5A-5CB4-4C57-B504-DA21D2F4E8C5}" type="slidenum">
              <a:rPr lang="en-GB" smtClean="0"/>
              <a:t>‹#›</a:t>
            </a:fld>
            <a:endParaRPr lang="en-GB" dirty="0"/>
          </a:p>
        </p:txBody>
      </p:sp>
    </p:spTree>
    <p:extLst>
      <p:ext uri="{BB962C8B-B14F-4D97-AF65-F5344CB8AC3E}">
        <p14:creationId xmlns:p14="http://schemas.microsoft.com/office/powerpoint/2010/main" val="3112652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US" dirty="0"/>
          </a:p>
        </p:txBody>
      </p:sp>
      <p:sp>
        <p:nvSpPr>
          <p:cNvPr id="3" name="Plassholder for dato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DBB7B040-7AAC-4A31-805D-A772300221D6}" type="datetimeFigureOut">
              <a:rPr lang="en-US" smtClean="0"/>
              <a:t>10/30/2019</a:t>
            </a:fld>
            <a:endParaRPr lang="en-US" dirty="0"/>
          </a:p>
        </p:txBody>
      </p:sp>
      <p:sp>
        <p:nvSpPr>
          <p:cNvPr id="4" name="Plassholder for lysbilde 3"/>
          <p:cNvSpPr>
            <a:spLocks noGrp="1" noRot="1" noChangeAspect="1"/>
          </p:cNvSpPr>
          <p:nvPr>
            <p:ph type="sldImg" idx="2"/>
          </p:nvPr>
        </p:nvSpPr>
        <p:spPr>
          <a:xfrm>
            <a:off x="479425" y="1279525"/>
            <a:ext cx="6145213" cy="3454400"/>
          </a:xfrm>
          <a:prstGeom prst="rect">
            <a:avLst/>
          </a:prstGeom>
          <a:noFill/>
          <a:ln w="12700">
            <a:solidFill>
              <a:prstClr val="black"/>
            </a:solidFill>
          </a:ln>
        </p:spPr>
        <p:txBody>
          <a:bodyPr vert="horz" lIns="94796" tIns="47398" rIns="94796" bIns="47398" rtlCol="0" anchor="ctr"/>
          <a:lstStyle/>
          <a:p>
            <a:endParaRPr lang="en-US" dirty="0"/>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US" dirty="0"/>
          </a:p>
        </p:txBody>
      </p:sp>
      <p:sp>
        <p:nvSpPr>
          <p:cNvPr id="7" name="Plassholder for lysbilde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1C6333F-E368-4746-A020-FE91A90E005B}" type="slidenum">
              <a:rPr lang="en-US" smtClean="0"/>
              <a:t>‹#›</a:t>
            </a:fld>
            <a:endParaRPr lang="en-US" dirty="0"/>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933FD058-B629-4592-BD49-BA2C25E18FC7}" type="datetime1">
              <a:rPr lang="nb-NO" smtClean="0"/>
              <a:t>30.10.2019</a:t>
            </a:fld>
            <a:endParaRPr lang="nb-NO" dirty="0"/>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A9CE8AF4-573E-4BE5-BFCE-B127548BDB0B}"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C6130FC0-376C-4ED3-8C37-A2BA4F1D9B1A}"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4" name="Plassholder for dato 3"/>
          <p:cNvSpPr>
            <a:spLocks noGrp="1"/>
          </p:cNvSpPr>
          <p:nvPr>
            <p:ph type="dt" sz="half" idx="10"/>
          </p:nvPr>
        </p:nvSpPr>
        <p:spPr/>
        <p:txBody>
          <a:bodyPr/>
          <a:lstStyle/>
          <a:p>
            <a:fld id="{9C5F5688-EF4A-4C68-BBB9-43BA95A1927E}"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1" y="2374096"/>
            <a:ext cx="10027253" cy="664797"/>
          </a:xfrm>
        </p:spPr>
        <p:txBody>
          <a:bodyPr>
            <a:normAutofit/>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FB40A61F-7B4B-4EA6-8C02-ADD7DF0E2D01}"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DCACAB2F-C16E-4480-931D-58E03967C509}"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2" y="1709298"/>
            <a:ext cx="4860608" cy="1329595"/>
          </a:xfrm>
        </p:spPr>
        <p:txBody>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10E9B3D4-7994-43FD-8647-78BFDAEEE4B3}" type="datetime1">
              <a:rPr lang="nb-NO" smtClean="0"/>
              <a:t>30.10.2019</a:t>
            </a:fld>
            <a:endParaRPr lang="nb-NO"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30.10.2019</a:t>
            </a:fld>
            <a:endParaRPr lang="nb-NO" dirty="0"/>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dirty="0"/>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30.10.2019</a:t>
            </a:fld>
            <a:endParaRPr lang="nb-NO"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dirty="0"/>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dato 4"/>
          <p:cNvSpPr>
            <a:spLocks noGrp="1"/>
          </p:cNvSpPr>
          <p:nvPr>
            <p:ph type="dt" sz="half" idx="10"/>
          </p:nvPr>
        </p:nvSpPr>
        <p:spPr/>
        <p:txBody>
          <a:bodyPr/>
          <a:lstStyle/>
          <a:p>
            <a:fld id="{200BB890-1DCF-491B-8DCC-AAE2708E8CDF}" type="datetime1">
              <a:rPr lang="nb-NO" smtClean="0"/>
              <a:t>30.10.2019</a:t>
            </a:fld>
            <a:endParaRPr lang="nb-NO" dirty="0"/>
          </a:p>
        </p:txBody>
      </p:sp>
      <p:sp>
        <p:nvSpPr>
          <p:cNvPr id="6" name="Plassholder for bunntekst 5"/>
          <p:cNvSpPr>
            <a:spLocks noGrp="1"/>
          </p:cNvSpPr>
          <p:nvPr>
            <p:ph type="ftr" sz="quarter" idx="11"/>
          </p:nvPr>
        </p:nvSpPr>
        <p:spPr/>
        <p:txBody>
          <a:bodyPr/>
          <a:lstStyle/>
          <a:p>
            <a:r>
              <a:rPr lang="nb-NO" dirty="0"/>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dirty="0" smtClean="0"/>
              <a:t>Click icon to add picture</a:t>
            </a:r>
            <a:endParaRPr lang="en-US" dirty="0"/>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37BE446B-37D5-499C-8850-1B2C3100DCFD}" type="datetime1">
              <a:rPr lang="nb-NO" smtClean="0"/>
              <a:t>30.10.2019</a:t>
            </a:fld>
            <a:endParaRPr lang="nb-NO" dirty="0"/>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Plassholder for dato 6"/>
          <p:cNvSpPr>
            <a:spLocks noGrp="1"/>
          </p:cNvSpPr>
          <p:nvPr>
            <p:ph type="dt" sz="half" idx="10"/>
          </p:nvPr>
        </p:nvSpPr>
        <p:spPr/>
        <p:txBody>
          <a:bodyPr/>
          <a:lstStyle/>
          <a:p>
            <a:fld id="{13F53353-0077-46D4-9E9F-3B3ACCEF9529}" type="datetime1">
              <a:rPr lang="nb-NO" smtClean="0"/>
              <a:t>30.10.2019</a:t>
            </a:fld>
            <a:endParaRPr lang="nb-NO" dirty="0"/>
          </a:p>
        </p:txBody>
      </p:sp>
      <p:sp>
        <p:nvSpPr>
          <p:cNvPr id="8" name="Plassholder for bunntekst 7"/>
          <p:cNvSpPr>
            <a:spLocks noGrp="1"/>
          </p:cNvSpPr>
          <p:nvPr>
            <p:ph type="ftr" sz="quarter" idx="11"/>
          </p:nvPr>
        </p:nvSpPr>
        <p:spPr/>
        <p:txBody>
          <a:bodyPr/>
          <a:lstStyle/>
          <a:p>
            <a:r>
              <a:rPr lang="nb-NO" dirty="0"/>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dirty="0"/>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0"/>
          </p:nvPr>
        </p:nvSpPr>
        <p:spPr/>
        <p:txBody>
          <a:bodyPr/>
          <a:lstStyle/>
          <a:p>
            <a:fld id="{8CC9DF71-EB1E-4244-B196-1B0E4A9D617A}" type="datetime1">
              <a:rPr lang="nb-NO" smtClean="0"/>
              <a:t>30.10.2019</a:t>
            </a:fld>
            <a:endParaRPr lang="nb-NO" dirty="0"/>
          </a:p>
        </p:txBody>
      </p:sp>
      <p:sp>
        <p:nvSpPr>
          <p:cNvPr id="4" name="Plassholder for bunntekst 3"/>
          <p:cNvSpPr>
            <a:spLocks noGrp="1"/>
          </p:cNvSpPr>
          <p:nvPr>
            <p:ph type="ftr" sz="quarter" idx="11"/>
          </p:nvPr>
        </p:nvSpPr>
        <p:spPr/>
        <p:txBody>
          <a:bodyPr/>
          <a:lstStyle/>
          <a:p>
            <a:r>
              <a:rPr lang="nb-NO" dirty="0"/>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30.10.2019</a:t>
            </a:fld>
            <a:endParaRPr lang="nb-NO" dirty="0"/>
          </a:p>
        </p:txBody>
      </p:sp>
      <p:sp>
        <p:nvSpPr>
          <p:cNvPr id="3" name="Plassholder for bunntekst 2"/>
          <p:cNvSpPr>
            <a:spLocks noGrp="1"/>
          </p:cNvSpPr>
          <p:nvPr>
            <p:ph type="ftr" sz="quarter" idx="11"/>
          </p:nvPr>
        </p:nvSpPr>
        <p:spPr/>
        <p:txBody>
          <a:bodyPr/>
          <a:lstStyle/>
          <a:p>
            <a:r>
              <a:rPr lang="nb-NO" dirty="0"/>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30.10.2019</a:t>
            </a:fld>
            <a:endParaRPr lang="nb-NO" dirty="0"/>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52268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dirty="0" smtClean="0"/>
              <a:t>Click icon to add picture</a:t>
            </a:r>
            <a:endParaRPr lang="en-US" dirty="0"/>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30.10.2019</a:t>
            </a:fld>
            <a:endParaRPr lang="nb-NO" dirty="0"/>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219898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30.10.2019</a:t>
            </a:fld>
            <a:endParaRPr lang="nb-NO" dirty="0"/>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8760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30.10.2019</a:t>
            </a:fld>
            <a:endParaRPr lang="nb-NO" dirty="0"/>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47894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30.10.2019</a:t>
            </a:fld>
            <a:endParaRPr lang="nb-NO" dirty="0"/>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dirty="0"/>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486808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dirty="0" smtClean="0"/>
              <a:t>Click icon to add picture</a:t>
            </a:r>
            <a:endParaRPr lang="en-US" dirty="0"/>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30.10.2019</a:t>
            </a:fld>
            <a:endParaRPr lang="nb-NO" dirty="0"/>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530954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30.10.2019</a:t>
            </a:fld>
            <a:endParaRPr lang="nb-NO" dirty="0"/>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262503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4B4BBA99-C58F-43E9-A3F2-3B9BAF03A621}" type="datetime1">
              <a:rPr lang="nb-NO" smtClean="0"/>
              <a:t>30.10.2019</a:t>
            </a:fld>
            <a:endParaRPr lang="nb-NO" dirty="0"/>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30.10.2019</a:t>
            </a:fld>
            <a:endParaRPr lang="nb-NO" dirty="0"/>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272679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dirty="0"/>
          </a:p>
        </p:txBody>
      </p:sp>
      <p:sp>
        <p:nvSpPr>
          <p:cNvPr id="3" name="Plassholder for innhol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03727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37445DD2-C695-4299-AC1B-24FD5C2AEEF1}"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4208154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A5179A3B-C2A6-4C37-9342-F1715891713E}"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737853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7234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1" y="2374096"/>
            <a:ext cx="10027253" cy="664797"/>
          </a:xfrm>
        </p:spPr>
        <p:txBody>
          <a:bodyPr>
            <a:normAutofit/>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2428312B-7798-40ED-A035-10770DB00F7A}"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4132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B9634CC7-E3B2-4479-B6C0-79EEF0F9A883}"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598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p:nvPr>
        </p:nvSpPr>
        <p:spPr>
          <a:xfrm>
            <a:off x="972122" y="1709298"/>
            <a:ext cx="4860608" cy="1329595"/>
          </a:xfrm>
        </p:spPr>
        <p:txBody>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46A29C55-1BA0-412E-ABBB-4EAB1E916431}" type="datetime1">
              <a:rPr lang="nb-NO" smtClean="0"/>
              <a:t>30.10.2019</a:t>
            </a:fld>
            <a:endParaRPr lang="nb-NO"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13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30.10.2019</a:t>
            </a:fld>
            <a:endParaRPr lang="nb-NO" dirty="0"/>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dirty="0"/>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15799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5649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426E793B-47AE-49CE-AB50-48B9AD3DD833}" type="datetime1">
              <a:rPr lang="nb-NO" smtClean="0"/>
              <a:t>30.10.2019</a:t>
            </a:fld>
            <a:endParaRPr lang="nb-NO" dirty="0"/>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30.10.2019</a:t>
            </a:fld>
            <a:endParaRPr lang="nb-NO"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dirty="0"/>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92196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30.10.2019</a:t>
            </a:fld>
            <a:endParaRPr lang="nb-NO" dirty="0"/>
          </a:p>
        </p:txBody>
      </p:sp>
      <p:sp>
        <p:nvSpPr>
          <p:cNvPr id="6" name="Plassholder for bunntekst 5"/>
          <p:cNvSpPr>
            <a:spLocks noGrp="1"/>
          </p:cNvSpPr>
          <p:nvPr>
            <p:ph type="ftr" sz="quarter" idx="11"/>
          </p:nvPr>
        </p:nvSpPr>
        <p:spPr/>
        <p:txBody>
          <a:bodyPr/>
          <a:lstStyle/>
          <a:p>
            <a:r>
              <a:rPr lang="nb-NO" dirty="0"/>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666314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30.10.2019</a:t>
            </a:fld>
            <a:endParaRPr lang="nb-NO" dirty="0"/>
          </a:p>
        </p:txBody>
      </p:sp>
      <p:sp>
        <p:nvSpPr>
          <p:cNvPr id="8" name="Plassholder for bunntekst 7"/>
          <p:cNvSpPr>
            <a:spLocks noGrp="1"/>
          </p:cNvSpPr>
          <p:nvPr>
            <p:ph type="ftr" sz="quarter" idx="11"/>
          </p:nvPr>
        </p:nvSpPr>
        <p:spPr/>
        <p:txBody>
          <a:bodyPr/>
          <a:lstStyle/>
          <a:p>
            <a:r>
              <a:rPr lang="nb-NO" dirty="0"/>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dirty="0"/>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5079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30.10.2019</a:t>
            </a:fld>
            <a:endParaRPr lang="nb-NO" dirty="0"/>
          </a:p>
        </p:txBody>
      </p:sp>
      <p:sp>
        <p:nvSpPr>
          <p:cNvPr id="4" name="Plassholder for bunntekst 3"/>
          <p:cNvSpPr>
            <a:spLocks noGrp="1"/>
          </p:cNvSpPr>
          <p:nvPr>
            <p:ph type="ftr" sz="quarter" idx="11"/>
          </p:nvPr>
        </p:nvSpPr>
        <p:spPr/>
        <p:txBody>
          <a:bodyPr/>
          <a:lstStyle/>
          <a:p>
            <a:r>
              <a:rPr lang="nb-NO" dirty="0"/>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912710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30.10.2019</a:t>
            </a:fld>
            <a:endParaRPr lang="nb-NO" dirty="0"/>
          </a:p>
        </p:txBody>
      </p:sp>
      <p:sp>
        <p:nvSpPr>
          <p:cNvPr id="3" name="Plassholder for bunntekst 2"/>
          <p:cNvSpPr>
            <a:spLocks noGrp="1"/>
          </p:cNvSpPr>
          <p:nvPr>
            <p:ph type="ftr" sz="quarter" idx="11"/>
          </p:nvPr>
        </p:nvSpPr>
        <p:spPr/>
        <p:txBody>
          <a:bodyPr/>
          <a:lstStyle/>
          <a:p>
            <a:r>
              <a:rPr lang="nb-NO" dirty="0"/>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2824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8D921F6-2F44-41AB-9310-3832E7FF80FB}" type="datetime1">
              <a:rPr lang="nb-NO" smtClean="0"/>
              <a:t>30.10.2019</a:t>
            </a:fld>
            <a:endParaRPr lang="nb-NO" dirty="0"/>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dirty="0"/>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dirty="0"/>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dirty="0" smtClean="0"/>
              <a:t>Click icon to add picture</a:t>
            </a:r>
            <a:endParaRPr lang="en-US" dirty="0"/>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A2226697-87D0-4C2A-987A-D875B68C4709}" type="datetime1">
              <a:rPr lang="nb-NO" smtClean="0"/>
              <a:t>30.10.2019</a:t>
            </a:fld>
            <a:endParaRPr lang="nb-NO" dirty="0"/>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6DC6FCD6-9983-4F9E-B042-7E1F1D0DEBA2}" type="datetime1">
              <a:rPr lang="nb-NO" smtClean="0"/>
              <a:t>30.10.2019</a:t>
            </a:fld>
            <a:endParaRPr lang="nb-NO" dirty="0"/>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dirty="0" smtClean="0"/>
              <a:t>Click icon to add picture</a:t>
            </a:r>
            <a:endParaRPr lang="en-US"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smtClean="0"/>
              <a:t>Click to edit Master title style</a:t>
            </a:r>
            <a:endParaRPr lang="nb-NO"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4B37468-BD5F-4CF5-BA9A-3E9DC15C5776}" type="datetime1">
              <a:rPr lang="nb-NO" smtClean="0"/>
              <a:t>30.10.2019</a:t>
            </a:fld>
            <a:endParaRPr lang="nb-NO" dirty="0"/>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dirty="0"/>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dirty="0"/>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dirty="0"/>
          </a:p>
        </p:txBody>
      </p:sp>
      <p:sp>
        <p:nvSpPr>
          <p:cNvPr id="3" name="Plassholder for innhol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p:cNvSpPr>
            <a:spLocks noGrp="1"/>
          </p:cNvSpPr>
          <p:nvPr>
            <p:ph type="dt" sz="half" idx="10"/>
          </p:nvPr>
        </p:nvSpPr>
        <p:spPr/>
        <p:txBody>
          <a:bodyPr/>
          <a:lstStyle/>
          <a:p>
            <a:fld id="{CF8E3523-5C24-4699-87CA-D2D598974A89}" type="datetime1">
              <a:rPr lang="nb-NO" smtClean="0"/>
              <a:t>30.10.2019</a:t>
            </a:fld>
            <a:endParaRPr lang="nb-NO" dirty="0"/>
          </a:p>
        </p:txBody>
      </p:sp>
      <p:sp>
        <p:nvSpPr>
          <p:cNvPr id="5" name="Plassholder for bunntekst 4"/>
          <p:cNvSpPr>
            <a:spLocks noGrp="1"/>
          </p:cNvSpPr>
          <p:nvPr>
            <p:ph type="ftr" sz="quarter" idx="11"/>
          </p:nvPr>
        </p:nvSpPr>
        <p:spPr/>
        <p:txBody>
          <a:bodyPr/>
          <a:lstStyle/>
          <a:p>
            <a:r>
              <a:rPr lang="nb-NO" dirty="0"/>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30.10.2019</a:t>
            </a:fld>
            <a:endParaRPr lang="nb-NO" dirty="0"/>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dirty="0"/>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dirty="0"/>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C97EEEF2-39BD-418D-9AC6-2F051A6B4D0B}" type="datetime1">
              <a:rPr lang="nb-NO" smtClean="0"/>
              <a:t>30.10.2019</a:t>
            </a:fld>
            <a:endParaRPr lang="nb-NO" dirty="0"/>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dirty="0"/>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dirty="0"/>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2858325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ttina.uhrig@oslomet.no"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hyperlink" Target="http://www.dare-h2020.org/"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8402300"/>
          </a:xfrm>
          <a:prstGeom prst="rect">
            <a:avLst/>
          </a:prstGeom>
        </p:spPr>
        <p:txBody>
          <a:bodyPr wrap="square">
            <a:spAutoFit/>
          </a:bodyPr>
          <a:lstStyle/>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Methods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&amp; Instruments for Assessing the </a:t>
            </a: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Societal Impact of Research</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dirty="0" smtClean="0">
                <a:latin typeface="Times New Roman" panose="02020603050405020304" pitchFamily="18" charset="0"/>
                <a:ea typeface="Calibri" panose="020F0502020204030204" pitchFamily="34" charset="0"/>
                <a:cs typeface="Times New Roman" panose="02020603050405020304" pitchFamily="18" charset="0"/>
              </a:rPr>
              <a:t>Defining and assessing your institute’s strength</a:t>
            </a:r>
            <a:endParaRPr lang="en-GB" sz="3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4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4000" b="1" dirty="0" smtClean="0">
                <a:latin typeface="Times New Roman" panose="02020603050405020304" pitchFamily="18" charset="0"/>
                <a:ea typeface="Calibri" panose="020F0502020204030204" pitchFamily="34" charset="0"/>
                <a:cs typeface="Times New Roman" panose="02020603050405020304" pitchFamily="18" charset="0"/>
              </a:rPr>
              <a:t>Working with impact</a:t>
            </a:r>
          </a:p>
          <a:p>
            <a:pPr algn="ctr">
              <a:spcAft>
                <a:spcPts val="0"/>
              </a:spcAft>
            </a:pPr>
            <a:r>
              <a:rPr lang="en-GB" sz="4000" b="1" dirty="0" smtClean="0">
                <a:latin typeface="Times New Roman" panose="02020603050405020304" pitchFamily="18" charset="0"/>
                <a:ea typeface="Calibri" panose="020F0502020204030204" pitchFamily="34" charset="0"/>
                <a:cs typeface="Times New Roman" panose="02020603050405020304" pitchFamily="18" charset="0"/>
              </a:rPr>
              <a:t>A research management perspective</a:t>
            </a:r>
          </a:p>
          <a:p>
            <a:pPr algn="ctr">
              <a:spcAft>
                <a:spcPts val="0"/>
              </a:spcAft>
            </a:pPr>
            <a:endParaRPr lang="en-GB"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London</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 Wednesday, 06 November 2019</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Bettina Uhrig, </a:t>
            </a:r>
            <a:r>
              <a:rPr lang="en-GB" sz="3200" dirty="0" smtClean="0">
                <a:latin typeface="Times New Roman" panose="02020603050405020304" pitchFamily="18" charset="0"/>
                <a:ea typeface="Calibri" panose="020F0502020204030204" pitchFamily="34" charset="0"/>
                <a:cs typeface="Times New Roman" panose="02020603050405020304" pitchFamily="18" charset="0"/>
                <a:hlinkClick r:id="rId2"/>
              </a:rPr>
              <a:t>bettina.uhrig@oslomet.no</a:t>
            </a: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Senior Adviser Internationalisation and DARE Impact Manager </a:t>
            </a: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Oslo Metropolitan University (OsloMet) – Norwegian Social Research  (NOVA)</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204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6986528"/>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Case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study H2020 project DARE</a:t>
            </a:r>
          </a:p>
          <a:p>
            <a:pPr algn="ctr">
              <a:spcAft>
                <a:spcPts val="0"/>
              </a:spcAft>
            </a:pPr>
            <a:endParaRPr lang="en-GB"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DARE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aims</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to broaden understanding of </a:t>
            </a:r>
            <a:r>
              <a:rPr lang="en-GB" sz="3600" dirty="0" smtClean="0">
                <a:latin typeface="Times New Roman" panose="02020603050405020304" pitchFamily="18" charset="0"/>
                <a:ea typeface="Calibri" panose="020F0502020204030204" pitchFamily="34" charset="0"/>
                <a:cs typeface="Times New Roman" panose="02020603050405020304" pitchFamily="18" charset="0"/>
              </a:rPr>
              <a:t>radicalisation</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demonstrates </a:t>
            </a:r>
            <a:r>
              <a:rPr lang="en-US" sz="3600" dirty="0">
                <a:latin typeface="Times New Roman" panose="02020603050405020304" pitchFamily="18" charset="0"/>
                <a:ea typeface="Calibri" panose="020F0502020204030204" pitchFamily="34" charset="0"/>
                <a:cs typeface="Times New Roman" panose="02020603050405020304" pitchFamily="18" charset="0"/>
              </a:rPr>
              <a:t>that it is not located in any one religion or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community </a:t>
            </a:r>
            <a:r>
              <a:rPr lang="en-US" sz="3600" dirty="0">
                <a:latin typeface="Times New Roman" panose="02020603050405020304" pitchFamily="18" charset="0"/>
                <a:ea typeface="Calibri" panose="020F0502020204030204" pitchFamily="34" charset="0"/>
                <a:cs typeface="Times New Roman" panose="02020603050405020304" pitchFamily="18" charset="0"/>
              </a:rPr>
              <a:t>and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explores the </a:t>
            </a:r>
            <a:r>
              <a:rPr lang="en-US" sz="3600" dirty="0">
                <a:latin typeface="Times New Roman" panose="02020603050405020304" pitchFamily="18" charset="0"/>
                <a:ea typeface="Calibri" panose="020F0502020204030204" pitchFamily="34" charset="0"/>
                <a:cs typeface="Times New Roman" panose="02020603050405020304" pitchFamily="18" charset="0"/>
              </a:rPr>
              <a:t>effects of radicalisation on society</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DARE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focuses</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on </a:t>
            </a:r>
            <a:r>
              <a:rPr lang="en-US" sz="3600" dirty="0">
                <a:latin typeface="Times New Roman" panose="02020603050405020304" pitchFamily="18" charset="0"/>
                <a:ea typeface="Calibri" panose="020F0502020204030204" pitchFamily="34" charset="0"/>
                <a:cs typeface="Times New Roman" panose="02020603050405020304" pitchFamily="18" charset="0"/>
              </a:rPr>
              <a:t>environments in which radicalisation messages are found, rather than terrorist events or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individuals. </a:t>
            </a:r>
          </a:p>
          <a:p>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latin typeface="Times New Roman" panose="02020603050405020304" pitchFamily="18" charset="0"/>
                <a:ea typeface="Calibri" panose="020F0502020204030204" pitchFamily="34" charset="0"/>
                <a:cs typeface="Times New Roman" panose="02020603050405020304" pitchFamily="18" charset="0"/>
              </a:rPr>
              <a:t>For further information, please visit the DARE website and watch the video: </a:t>
            </a:r>
          </a:p>
          <a:p>
            <a:r>
              <a:rPr lang="en-US" sz="2400" dirty="0" smtClean="0">
                <a:latin typeface="Times New Roman" panose="02020603050405020304" pitchFamily="18" charset="0"/>
                <a:ea typeface="Calibri" panose="020F0502020204030204" pitchFamily="34" charset="0"/>
                <a:cs typeface="Times New Roman" panose="02020603050405020304" pitchFamily="18" charset="0"/>
                <a:hlinkClick r:id="rId2"/>
              </a:rPr>
              <a:t>http</a:t>
            </a:r>
            <a:r>
              <a:rPr lang="en-US" sz="2400" dirty="0">
                <a:latin typeface="Times New Roman" panose="02020603050405020304" pitchFamily="18" charset="0"/>
                <a:ea typeface="Calibri" panose="020F0502020204030204" pitchFamily="34" charset="0"/>
                <a:cs typeface="Times New Roman" panose="02020603050405020304" pitchFamily="18" charset="0"/>
                <a:hlinkClick r:id="rId2"/>
              </a:rPr>
              <a:t>://www.dare-h2020.org</a:t>
            </a:r>
            <a:r>
              <a:rPr lang="en-US" sz="2400" dirty="0" smtClean="0">
                <a:latin typeface="Times New Roman" panose="02020603050405020304" pitchFamily="18" charset="0"/>
                <a:ea typeface="Calibri" panose="020F0502020204030204" pitchFamily="34" charset="0"/>
                <a:cs typeface="Times New Roman" panose="02020603050405020304" pitchFamily="18" charset="0"/>
                <a:hlinkClick r:id="rId2"/>
              </a:rPr>
              <a:t>/</a:t>
            </a: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330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0125849"/>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Case study H2020 project DARE</a:t>
            </a: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DARE has a strong focus on involving citizens to create and disseminate new knowledge. These are some of the tools for achieving societal impact:</a:t>
            </a: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1) The consortium comprises two CSOs: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the European Network Against Racism (ENAR) and the People for Change Foundation (PfC).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Both are responsible for exploitation and dissemination actions, e.g. the DARE website, dialogue workshops and policy forums. They are also involved in some of the research studies and they are members in the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DARE Impact Sub-Committee (ISC).</a:t>
            </a:r>
          </a:p>
          <a:p>
            <a:pP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37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0002738"/>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Case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study H2020 project DARE</a:t>
            </a: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2) DARE has established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National Stakeholder Groups (NSGs)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in nearly all participating countries. Most NSGs have between six and 12 members and meet app. two times each year.</a:t>
            </a: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Challenge: to create understanding and acceptance for the relevance and benefit of having a NSG.</a:t>
            </a:r>
          </a:p>
          <a:p>
            <a:pPr>
              <a:spcAft>
                <a:spcPts val="0"/>
              </a:spcAft>
            </a:pPr>
            <a:endParaRPr lang="en-GB" sz="20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Advantage: support and monitoring by the </a:t>
            </a:r>
            <a:r>
              <a:rPr lang="en-GB" sz="3200" b="1" i="1" dirty="0" smtClean="0">
                <a:latin typeface="Times New Roman" panose="02020603050405020304" pitchFamily="18" charset="0"/>
                <a:ea typeface="Calibri" panose="020F0502020204030204" pitchFamily="34" charset="0"/>
                <a:cs typeface="Times New Roman" panose="02020603050405020304" pitchFamily="18" charset="0"/>
              </a:rPr>
              <a:t>ISC and the Impact Manager. </a:t>
            </a:r>
          </a:p>
          <a:p>
            <a:pPr>
              <a:spcAft>
                <a:spcPts val="0"/>
              </a:spcAft>
            </a:pPr>
            <a:endParaRPr lang="en-GB" sz="20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Actions: impact workshop during a consortium meeting and regular communication; minutes from NSG meetings and internal impact reports.</a:t>
            </a:r>
          </a:p>
          <a:p>
            <a:pPr>
              <a:spcAft>
                <a:spcPts val="0"/>
              </a:spcAft>
            </a:pP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01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9202519"/>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Case study H2020 project DARE</a:t>
            </a: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3) Based on the DARE findings, the ISC supports the early development and dissemination of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Policy Briefs,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and their translation into national languages.</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Challenge: writing a Policy Brief which is interesting and easy to understand by different stakeholders and in different languages.</a:t>
            </a:r>
          </a:p>
          <a:p>
            <a:pPr>
              <a:spcAft>
                <a:spcPts val="0"/>
              </a:spcAft>
            </a:pPr>
            <a:endParaRPr lang="en-GB" sz="32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Action: the ISC </a:t>
            </a: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has developed a </a:t>
            </a: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guideline relevant and acceptable for DARE and the Research Executive Agency.</a:t>
            </a: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89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8032968"/>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Conclusions </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1</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Stakeholder involvement in research proposals and projects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is one tool for mobilising and involving citizens.</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2</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Stakeholder involvement can be strengthened through different actions, e.g. by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involving CSOs in the project team</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and by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establishing NSGs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3) </a:t>
            </a:r>
            <a:r>
              <a:rPr lang="en-GB" sz="3200" b="1" dirty="0">
                <a:latin typeface="Times New Roman" panose="02020603050405020304" pitchFamily="18" charset="0"/>
                <a:ea typeface="Calibri" panose="020F0502020204030204" pitchFamily="34" charset="0"/>
                <a:cs typeface="Times New Roman" panose="02020603050405020304" pitchFamily="18" charset="0"/>
              </a:rPr>
              <a:t>Dedicated impact management </a:t>
            </a:r>
            <a:r>
              <a:rPr lang="en-GB" sz="3200" dirty="0">
                <a:latin typeface="Times New Roman" panose="02020603050405020304" pitchFamily="18" charset="0"/>
                <a:ea typeface="Calibri" panose="020F0502020204030204" pitchFamily="34" charset="0"/>
                <a:cs typeface="Times New Roman" panose="02020603050405020304" pitchFamily="18" charset="0"/>
              </a:rPr>
              <a:t>at different levels (project, programme, department, organisation) could enhance and ease the involvement of stakeholders.</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42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9079409"/>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a:latin typeface="Times New Roman" panose="02020603050405020304" pitchFamily="18" charset="0"/>
                <a:ea typeface="Calibri" panose="020F0502020204030204" pitchFamily="34" charset="0"/>
                <a:cs typeface="Times New Roman" panose="02020603050405020304" pitchFamily="18" charset="0"/>
              </a:rPr>
              <a:t>R</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ecommendations</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4) Acknowledgment of the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involvement of stakeholders as indicator for the Societal Readiness Level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(SRL)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of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 proposal and project.</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5)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Funding</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for communication, dissemination and impact management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after the end of a project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to encourage, monitor and secure possible societal impacts.</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6) Enhance the involvement of citizens in the development of work programmes and missions in Horizon Europe, e.g. through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dialogue workshops or future search conferences at national and regional levels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33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145" y="1420238"/>
            <a:ext cx="12263706" cy="9331785"/>
          </a:xfrm>
          <a:prstGeom prst="rect">
            <a:avLst/>
          </a:prstGeom>
        </p:spPr>
        <p:txBody>
          <a:bodyPr wrap="square">
            <a:spAutoFit/>
          </a:bodyPr>
          <a:lstStyle/>
          <a:p>
            <a:pPr algn="ctr">
              <a:lnSpc>
                <a:spcPct val="90000"/>
              </a:lnSpc>
            </a:pP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lnSpc>
                <a:spcPct val="90000"/>
              </a:lnSpc>
            </a:pPr>
            <a:endParaRPr lang="en-GB" altLang="nb-NO" sz="3600" b="1" dirty="0">
              <a:latin typeface="Times New Roman" panose="02020603050405020304" pitchFamily="18" charset="0"/>
              <a:cs typeface="Times New Roman" panose="02020603050405020304" pitchFamily="18" charset="0"/>
            </a:endParaRPr>
          </a:p>
          <a:p>
            <a:pPr algn="ctr">
              <a:lnSpc>
                <a:spcPct val="90000"/>
              </a:lnSpc>
            </a:pPr>
            <a:r>
              <a:rPr lang="en-GB" altLang="nb-NO" sz="3600" b="1" dirty="0" smtClean="0">
                <a:latin typeface="Times New Roman" panose="02020603050405020304" pitchFamily="18" charset="0"/>
                <a:cs typeface="Times New Roman" panose="02020603050405020304" pitchFamily="18" charset="0"/>
              </a:rPr>
              <a:t>Reminder </a:t>
            </a:r>
            <a:endParaRPr lang="en-GB" altLang="nb-NO" sz="3600" b="1" dirty="0">
              <a:latin typeface="Times New Roman" panose="02020603050405020304" pitchFamily="18" charset="0"/>
              <a:cs typeface="Times New Roman" panose="02020603050405020304" pitchFamily="18" charset="0"/>
            </a:endParaRPr>
          </a:p>
          <a:p>
            <a:pPr algn="ctr">
              <a:lnSpc>
                <a:spcPct val="90000"/>
              </a:lnSpc>
            </a:pPr>
            <a:endParaRPr lang="en-GB" altLang="nb-NO" sz="4000" b="1" dirty="0">
              <a:latin typeface="Times New Roman" panose="02020603050405020304" pitchFamily="18" charset="0"/>
              <a:cs typeface="Times New Roman" panose="02020603050405020304" pitchFamily="18" charset="0"/>
            </a:endParaRPr>
          </a:p>
          <a:p>
            <a:pPr>
              <a:lnSpc>
                <a:spcPct val="90000"/>
              </a:lnSpc>
            </a:pPr>
            <a:r>
              <a:rPr lang="en-GB" altLang="nb-NO" sz="3200" dirty="0">
                <a:latin typeface="Times New Roman" panose="02020603050405020304" pitchFamily="18" charset="0"/>
                <a:cs typeface="Times New Roman" panose="02020603050405020304" pitchFamily="18" charset="0"/>
              </a:rPr>
              <a:t>‘There is a need for </a:t>
            </a:r>
            <a:r>
              <a:rPr lang="en-GB" altLang="nb-NO" sz="3200" b="1" dirty="0">
                <a:latin typeface="Times New Roman" panose="02020603050405020304" pitchFamily="18" charset="0"/>
                <a:cs typeface="Times New Roman" panose="02020603050405020304" pitchFamily="18" charset="0"/>
              </a:rPr>
              <a:t>greater outreach </a:t>
            </a:r>
            <a:r>
              <a:rPr lang="en-GB" altLang="nb-NO" sz="3200" dirty="0">
                <a:latin typeface="Times New Roman" panose="02020603050405020304" pitchFamily="18" charset="0"/>
                <a:cs typeface="Times New Roman" panose="02020603050405020304" pitchFamily="18" charset="0"/>
              </a:rPr>
              <a:t>to civil society to better explain results and impacts and the contribution that research and innovation can make to tackling societal challenges, and to </a:t>
            </a:r>
            <a:r>
              <a:rPr lang="en-GB" altLang="nb-NO" sz="3200" b="1" dirty="0">
                <a:latin typeface="Times New Roman" panose="02020603050405020304" pitchFamily="18" charset="0"/>
                <a:cs typeface="Times New Roman" panose="02020603050405020304" pitchFamily="18" charset="0"/>
              </a:rPr>
              <a:t>involve them better </a:t>
            </a:r>
            <a:r>
              <a:rPr lang="en-GB" altLang="nb-NO" sz="3200" dirty="0">
                <a:latin typeface="Times New Roman" panose="02020603050405020304" pitchFamily="18" charset="0"/>
                <a:cs typeface="Times New Roman" panose="02020603050405020304" pitchFamily="18" charset="0"/>
              </a:rPr>
              <a:t>in the programme co-design (agenda setting) and its implementation (co-creation</a:t>
            </a:r>
            <a:r>
              <a:rPr lang="en-GB" altLang="nb-NO" sz="3200" dirty="0" smtClean="0">
                <a:latin typeface="Times New Roman" panose="02020603050405020304" pitchFamily="18" charset="0"/>
                <a:cs typeface="Times New Roman" panose="02020603050405020304" pitchFamily="18" charset="0"/>
              </a:rPr>
              <a:t>).’</a:t>
            </a:r>
            <a:endParaRPr lang="en-GB" altLang="nb-NO" sz="3200" dirty="0">
              <a:latin typeface="Times New Roman" panose="02020603050405020304" pitchFamily="18" charset="0"/>
              <a:cs typeface="Times New Roman" panose="02020603050405020304" pitchFamily="18" charset="0"/>
            </a:endParaRPr>
          </a:p>
          <a:p>
            <a:pPr>
              <a:lnSpc>
                <a:spcPct val="90000"/>
              </a:lnSpc>
            </a:pPr>
            <a:r>
              <a:rPr lang="en-GB" altLang="nb-NO" sz="2400" dirty="0" smtClean="0">
                <a:latin typeface="Times New Roman" panose="02020603050405020304" pitchFamily="18" charset="0"/>
                <a:cs typeface="Times New Roman" panose="02020603050405020304" pitchFamily="18" charset="0"/>
              </a:rPr>
              <a:t>European </a:t>
            </a:r>
            <a:r>
              <a:rPr lang="en-GB" altLang="nb-NO" sz="2400" dirty="0">
                <a:latin typeface="Times New Roman" panose="02020603050405020304" pitchFamily="18" charset="0"/>
                <a:cs typeface="Times New Roman" panose="02020603050405020304" pitchFamily="18" charset="0"/>
              </a:rPr>
              <a:t>Commission, DG RTD, </a:t>
            </a:r>
            <a:r>
              <a:rPr lang="en-GB" altLang="nb-NO" sz="2400" i="1" dirty="0">
                <a:latin typeface="Times New Roman" panose="02020603050405020304" pitchFamily="18" charset="0"/>
                <a:cs typeface="Times New Roman" panose="02020603050405020304" pitchFamily="18" charset="0"/>
              </a:rPr>
              <a:t>Key findings from the HORIZON 2020 interim evaluation</a:t>
            </a:r>
            <a:r>
              <a:rPr lang="en-GB" altLang="nb-NO" sz="2400" dirty="0">
                <a:latin typeface="Times New Roman" panose="02020603050405020304" pitchFamily="18" charset="0"/>
                <a:cs typeface="Times New Roman" panose="02020603050405020304" pitchFamily="18" charset="0"/>
              </a:rPr>
              <a:t>, Luxembourg 2017, page 21.</a:t>
            </a:r>
          </a:p>
          <a:p>
            <a:pPr algn="just">
              <a:lnSpc>
                <a:spcPct val="90000"/>
              </a:lnSpc>
            </a:pPr>
            <a:endParaRPr lang="en-GB" altLang="nb-NO" sz="2400" b="1" dirty="0" smtClean="0">
              <a:latin typeface="Times New Roman" panose="02020603050405020304" pitchFamily="18" charset="0"/>
              <a:cs typeface="Times New Roman" panose="02020603050405020304" pitchFamily="18" charset="0"/>
            </a:endParaRPr>
          </a:p>
          <a:p>
            <a:pPr algn="just">
              <a:lnSpc>
                <a:spcPct val="90000"/>
              </a:lnSpc>
            </a:pPr>
            <a:endParaRPr lang="en-GB" altLang="nb-NO" sz="2400" b="1" dirty="0">
              <a:latin typeface="Times New Roman" panose="02020603050405020304" pitchFamily="18" charset="0"/>
              <a:cs typeface="Times New Roman" panose="02020603050405020304" pitchFamily="18" charset="0"/>
            </a:endParaRPr>
          </a:p>
          <a:p>
            <a:pPr algn="ctr">
              <a:lnSpc>
                <a:spcPct val="90000"/>
              </a:lnSpc>
            </a:pPr>
            <a:r>
              <a:rPr lang="en-GB" altLang="nb-NO" sz="3600" b="1" dirty="0" smtClean="0">
                <a:latin typeface="Times New Roman" panose="02020603050405020304" pitchFamily="18" charset="0"/>
                <a:cs typeface="Times New Roman" panose="02020603050405020304" pitchFamily="18" charset="0"/>
              </a:rPr>
              <a:t>Issue to discuss</a:t>
            </a:r>
          </a:p>
          <a:p>
            <a:pPr algn="ctr">
              <a:lnSpc>
                <a:spcPct val="90000"/>
              </a:lnSpc>
            </a:pPr>
            <a:endParaRPr lang="en-GB" altLang="nb-NO" sz="3600" b="1" dirty="0">
              <a:latin typeface="Times New Roman" panose="02020603050405020304" pitchFamily="18" charset="0"/>
              <a:cs typeface="Times New Roman" panose="02020603050405020304" pitchFamily="18" charset="0"/>
            </a:endParaRPr>
          </a:p>
          <a:p>
            <a:pPr>
              <a:lnSpc>
                <a:spcPct val="90000"/>
              </a:lnSpc>
            </a:pPr>
            <a:r>
              <a:rPr lang="en-GB" altLang="nb-NO" sz="3200" dirty="0" smtClean="0">
                <a:latin typeface="Times New Roman" panose="02020603050405020304" pitchFamily="18" charset="0"/>
                <a:cs typeface="Times New Roman" panose="02020603050405020304" pitchFamily="18" charset="0"/>
              </a:rPr>
              <a:t>How can we link this need to the Agenda 2030 and its Sustainable Development Goals (SDGs) – in research strategies, research proposals and projects?</a:t>
            </a:r>
            <a:endParaRPr lang="en-GB" altLang="nb-NO" sz="3200" dirty="0">
              <a:latin typeface="Times New Roman" panose="02020603050405020304" pitchFamily="18" charset="0"/>
              <a:cs typeface="Times New Roman" panose="02020603050405020304" pitchFamily="18" charset="0"/>
            </a:endParaRPr>
          </a:p>
          <a:p>
            <a:pPr>
              <a:lnSpc>
                <a:spcPct val="90000"/>
              </a:lnSpc>
            </a:pPr>
            <a:endParaRPr lang="en-GB" altLang="nb-NO" sz="3600" dirty="0">
              <a:latin typeface="Times New Roman" panose="02020603050405020304" pitchFamily="18"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871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1957" y="1167320"/>
            <a:ext cx="12399894" cy="9658029"/>
          </a:xfrm>
          <a:prstGeom prst="rect">
            <a:avLst/>
          </a:prstGeom>
        </p:spPr>
        <p:txBody>
          <a:bodyPr wrap="square">
            <a:spAutoFit/>
          </a:bodyPr>
          <a:lstStyle/>
          <a:p>
            <a:pPr algn="ctr">
              <a:lnSpc>
                <a:spcPct val="90000"/>
              </a:lnSpc>
            </a:pP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lnSpc>
                <a:spcPct val="90000"/>
              </a:lnSpc>
            </a:pPr>
            <a:endParaRPr lang="en-GB" altLang="nb-NO" sz="3600" b="1" dirty="0" smtClean="0">
              <a:latin typeface="Times New Roman" panose="02020603050405020304" pitchFamily="18" charset="0"/>
              <a:cs typeface="Times New Roman" panose="02020603050405020304" pitchFamily="18" charset="0"/>
            </a:endParaRPr>
          </a:p>
          <a:p>
            <a:pPr algn="ctr">
              <a:lnSpc>
                <a:spcPct val="90000"/>
              </a:lnSpc>
            </a:pPr>
            <a:r>
              <a:rPr lang="en-GB" altLang="nb-NO" sz="3600" b="1" dirty="0" smtClean="0">
                <a:latin typeface="Times New Roman" panose="02020603050405020304" pitchFamily="18" charset="0"/>
                <a:cs typeface="Times New Roman" panose="02020603050405020304" pitchFamily="18" charset="0"/>
              </a:rPr>
              <a:t>Outlook</a:t>
            </a:r>
            <a:endParaRPr lang="en-GB" altLang="nb-NO" sz="3600" b="1" dirty="0" smtClean="0">
              <a:latin typeface="Times New Roman" panose="02020603050405020304" pitchFamily="18" charset="0"/>
              <a:cs typeface="Times New Roman" panose="02020603050405020304" pitchFamily="18" charset="0"/>
            </a:endParaRPr>
          </a:p>
          <a:p>
            <a:pPr algn="ctr">
              <a:lnSpc>
                <a:spcPct val="90000"/>
              </a:lnSpc>
            </a:pPr>
            <a:endParaRPr lang="en-GB" altLang="nb-NO" sz="4000" b="1" dirty="0" smtClean="0">
              <a:latin typeface="Times New Roman" panose="02020603050405020304" pitchFamily="18" charset="0"/>
              <a:cs typeface="Times New Roman" panose="02020603050405020304" pitchFamily="18" charset="0"/>
            </a:endParaRPr>
          </a:p>
          <a:p>
            <a:pPr algn="ctr">
              <a:lnSpc>
                <a:spcPct val="90000"/>
              </a:lnSpc>
            </a:pPr>
            <a:r>
              <a:rPr lang="en-GB" altLang="nb-NO" sz="3600" b="1" dirty="0" smtClean="0">
                <a:latin typeface="Times New Roman" panose="02020603050405020304" pitchFamily="18" charset="0"/>
                <a:cs typeface="Times New Roman" panose="02020603050405020304" pitchFamily="18" charset="0"/>
              </a:rPr>
              <a:t>What does EARMA do?</a:t>
            </a:r>
          </a:p>
          <a:p>
            <a:pPr algn="ctr">
              <a:lnSpc>
                <a:spcPct val="90000"/>
              </a:lnSpc>
            </a:pPr>
            <a:endParaRPr lang="en-GB" altLang="nb-NO" sz="3600" b="1" dirty="0">
              <a:latin typeface="Times New Roman" panose="02020603050405020304" pitchFamily="18" charset="0"/>
              <a:cs typeface="Times New Roman" panose="02020603050405020304" pitchFamily="18" charset="0"/>
            </a:endParaRPr>
          </a:p>
          <a:p>
            <a:pPr algn="ctr">
              <a:lnSpc>
                <a:spcPct val="90000"/>
              </a:lnSpc>
            </a:pPr>
            <a:r>
              <a:rPr lang="en-GB" altLang="nb-NO" sz="3200" dirty="0" smtClean="0">
                <a:latin typeface="Times New Roman" panose="02020603050405020304" pitchFamily="18" charset="0"/>
                <a:cs typeface="Times New Roman" panose="02020603050405020304" pitchFamily="18" charset="0"/>
              </a:rPr>
              <a:t>One example</a:t>
            </a:r>
          </a:p>
          <a:p>
            <a:pPr algn="ctr">
              <a:lnSpc>
                <a:spcPct val="90000"/>
              </a:lnSpc>
            </a:pPr>
            <a:endParaRPr lang="en-GB" altLang="nb-NO" sz="3200" dirty="0">
              <a:latin typeface="Times New Roman" panose="02020603050405020304" pitchFamily="18" charset="0"/>
              <a:cs typeface="Times New Roman" panose="02020603050405020304" pitchFamily="18" charset="0"/>
            </a:endParaRPr>
          </a:p>
          <a:p>
            <a:pPr>
              <a:lnSpc>
                <a:spcPct val="90000"/>
              </a:lnSpc>
            </a:pPr>
            <a:r>
              <a:rPr lang="en-GB" altLang="nb-NO" sz="3200" dirty="0" smtClean="0">
                <a:latin typeface="Times New Roman" panose="02020603050405020304" pitchFamily="18" charset="0"/>
                <a:cs typeface="Times New Roman" panose="02020603050405020304" pitchFamily="18" charset="0"/>
              </a:rPr>
              <a:t>The Policy &amp; Representation Committee (P&amp;RC) has developed a questionnaire asking all institutional members to reflect on their impact strategies and impact actions.</a:t>
            </a:r>
          </a:p>
          <a:p>
            <a:pPr>
              <a:lnSpc>
                <a:spcPct val="90000"/>
              </a:lnSpc>
            </a:pPr>
            <a:endParaRPr lang="en-GB" altLang="nb-NO" sz="3200" dirty="0">
              <a:latin typeface="Times New Roman" panose="02020603050405020304" pitchFamily="18" charset="0"/>
              <a:cs typeface="Times New Roman" panose="02020603050405020304" pitchFamily="18" charset="0"/>
            </a:endParaRPr>
          </a:p>
          <a:p>
            <a:pPr>
              <a:lnSpc>
                <a:spcPct val="90000"/>
              </a:lnSpc>
            </a:pPr>
            <a:r>
              <a:rPr lang="en-GB" altLang="nb-NO" sz="3200" dirty="0" smtClean="0">
                <a:latin typeface="Times New Roman" panose="02020603050405020304" pitchFamily="18" charset="0"/>
                <a:cs typeface="Times New Roman" panose="02020603050405020304" pitchFamily="18" charset="0"/>
              </a:rPr>
              <a:t>Period of survey</a:t>
            </a:r>
            <a:r>
              <a:rPr lang="en-GB" altLang="nb-NO" sz="3200" dirty="0" smtClean="0">
                <a:latin typeface="Times New Roman" panose="02020603050405020304" pitchFamily="18" charset="0"/>
                <a:cs typeface="Times New Roman" panose="02020603050405020304" pitchFamily="18" charset="0"/>
              </a:rPr>
              <a:t>: November 2019</a:t>
            </a:r>
          </a:p>
          <a:p>
            <a:pPr>
              <a:lnSpc>
                <a:spcPct val="90000"/>
              </a:lnSpc>
            </a:pPr>
            <a:endParaRPr lang="en-GB" altLang="nb-NO" sz="3200" dirty="0">
              <a:latin typeface="Times New Roman" panose="02020603050405020304" pitchFamily="18" charset="0"/>
              <a:cs typeface="Times New Roman" panose="02020603050405020304" pitchFamily="18" charset="0"/>
            </a:endParaRPr>
          </a:p>
          <a:p>
            <a:pPr>
              <a:lnSpc>
                <a:spcPct val="90000"/>
              </a:lnSpc>
            </a:pPr>
            <a:r>
              <a:rPr lang="en-GB" altLang="nb-NO" sz="3200" dirty="0" smtClean="0">
                <a:latin typeface="Times New Roman" panose="02020603050405020304" pitchFamily="18" charset="0"/>
                <a:cs typeface="Times New Roman" panose="02020603050405020304" pitchFamily="18" charset="0"/>
              </a:rPr>
              <a:t>The results will be presented at the next EARMA Annual Conference, </a:t>
            </a:r>
          </a:p>
          <a:p>
            <a:pPr>
              <a:lnSpc>
                <a:spcPct val="90000"/>
              </a:lnSpc>
            </a:pPr>
            <a:r>
              <a:rPr lang="en-GB" altLang="nb-NO" sz="3200" dirty="0" smtClean="0">
                <a:latin typeface="Times New Roman" panose="02020603050405020304" pitchFamily="18" charset="0"/>
                <a:cs typeface="Times New Roman" panose="02020603050405020304" pitchFamily="18" charset="0"/>
              </a:rPr>
              <a:t>27 – 29 April 2020 in Oslo.</a:t>
            </a:r>
            <a:endParaRPr lang="en-GB" altLang="nb-NO" sz="3200" dirty="0">
              <a:latin typeface="Times New Roman" panose="02020603050405020304" pitchFamily="18" charset="0"/>
              <a:cs typeface="Times New Roman" panose="02020603050405020304" pitchFamily="18" charset="0"/>
            </a:endParaRPr>
          </a:p>
          <a:p>
            <a:pPr>
              <a:lnSpc>
                <a:spcPct val="90000"/>
              </a:lnSpc>
            </a:pPr>
            <a:endParaRPr lang="en-GB" altLang="nb-NO" sz="3200" b="1" dirty="0">
              <a:latin typeface="Times New Roman" panose="02020603050405020304" pitchFamily="18" charset="0"/>
              <a:cs typeface="Times New Roman" panose="02020603050405020304" pitchFamily="18" charset="0"/>
            </a:endParaRPr>
          </a:p>
          <a:p>
            <a:pPr>
              <a:lnSpc>
                <a:spcPct val="90000"/>
              </a:lnSpc>
            </a:pPr>
            <a:endParaRPr lang="en-GB" altLang="nb-NO" sz="3200" b="1" dirty="0">
              <a:latin typeface="Times New Roman" panose="02020603050405020304" pitchFamily="18" charset="0"/>
              <a:cs typeface="Times New Roman" panose="02020603050405020304" pitchFamily="18" charset="0"/>
            </a:endParaRPr>
          </a:p>
          <a:p>
            <a:pPr algn="just">
              <a:lnSpc>
                <a:spcPct val="90000"/>
              </a:lnSpc>
            </a:pPr>
            <a:endParaRPr lang="en-GB" altLang="nb-NO" sz="3200" dirty="0">
              <a:latin typeface="Times New Roman" panose="02020603050405020304" pitchFamily="18"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53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2244" y="1306285"/>
            <a:ext cx="12300235" cy="7568739"/>
          </a:xfrm>
          <a:prstGeom prst="rect">
            <a:avLst/>
          </a:prstGeom>
        </p:spPr>
        <p:txBody>
          <a:bodyPr wrap="square">
            <a:spAutoFit/>
          </a:bodyPr>
          <a:lstStyle/>
          <a:p>
            <a:pPr algn="ctr">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impact - A </a:t>
            </a:r>
            <a:r>
              <a:rPr lang="en-GB" sz="2800" b="1" dirty="0">
                <a:latin typeface="Times New Roman" panose="02020603050405020304" pitchFamily="18" charset="0"/>
                <a:ea typeface="Calibri" panose="020F0502020204030204" pitchFamily="34" charset="0"/>
                <a:cs typeface="Times New Roman" panose="02020603050405020304" pitchFamily="18" charset="0"/>
              </a:rPr>
              <a:t>research management perspective</a:t>
            </a:r>
          </a:p>
          <a:p>
            <a:pPr>
              <a:spcAft>
                <a:spcPts val="0"/>
              </a:spcAft>
            </a:pPr>
            <a:endParaRPr lang="en-GB"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Definition of impact</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90000"/>
              </a:lnSpc>
              <a:spcBef>
                <a:spcPts val="432"/>
              </a:spcBef>
            </a:pPr>
            <a:endParaRPr lang="nb-NO" sz="4000" dirty="0">
              <a:latin typeface="Times New Roman" panose="02020603050405020304" pitchFamily="18" charset="0"/>
              <a:cs typeface="Times New Roman" panose="02020603050405020304" pitchFamily="18" charset="0"/>
            </a:endParaRPr>
          </a:p>
          <a:p>
            <a:pPr>
              <a:lnSpc>
                <a:spcPct val="90000"/>
              </a:lnSpc>
              <a:spcBef>
                <a:spcPts val="480"/>
              </a:spcBef>
            </a:pPr>
            <a:r>
              <a:rPr lang="en-GB" sz="3200" dirty="0">
                <a:solidFill>
                  <a:srgbClr val="0D0D0D"/>
                </a:solidFill>
                <a:latin typeface="Times New Roman" panose="02020603050405020304" pitchFamily="18" charset="0"/>
                <a:cs typeface="Times New Roman" panose="02020603050405020304" pitchFamily="18" charset="0"/>
              </a:rPr>
              <a:t>‘Impact broadly defines the wider societal, economic or environmental cumulative changes over a longer period of time.’  </a:t>
            </a:r>
            <a:endParaRPr lang="nb-NO" sz="3200" dirty="0">
              <a:latin typeface="Times New Roman" panose="02020603050405020304" pitchFamily="18" charset="0"/>
              <a:cs typeface="Times New Roman" panose="02020603050405020304" pitchFamily="18" charset="0"/>
            </a:endParaRPr>
          </a:p>
          <a:p>
            <a:pPr>
              <a:lnSpc>
                <a:spcPct val="90000"/>
              </a:lnSpc>
              <a:spcBef>
                <a:spcPts val="432"/>
              </a:spcBef>
            </a:pPr>
            <a:r>
              <a:rPr lang="en-GB" sz="2400" dirty="0">
                <a:solidFill>
                  <a:srgbClr val="0D0D0D"/>
                </a:solidFill>
                <a:latin typeface="Times New Roman" panose="02020603050405020304" pitchFamily="18" charset="0"/>
                <a:cs typeface="Times New Roman" panose="02020603050405020304" pitchFamily="18" charset="0"/>
              </a:rPr>
              <a:t>(European Commission, </a:t>
            </a:r>
            <a:r>
              <a:rPr lang="en-GB" sz="2400" i="1" dirty="0">
                <a:solidFill>
                  <a:srgbClr val="0D0D0D"/>
                </a:solidFill>
                <a:latin typeface="Times New Roman" panose="02020603050405020304" pitchFamily="18" charset="0"/>
                <a:cs typeface="Times New Roman" panose="02020603050405020304" pitchFamily="18" charset="0"/>
              </a:rPr>
              <a:t>Horizon 2020 indicators – Assessing the results and impact of Horizon 2020’</a:t>
            </a:r>
            <a:r>
              <a:rPr lang="en-GB" sz="2400" dirty="0">
                <a:solidFill>
                  <a:srgbClr val="0D0D0D"/>
                </a:solidFill>
                <a:latin typeface="Times New Roman" panose="02020603050405020304" pitchFamily="18" charset="0"/>
                <a:cs typeface="Times New Roman" panose="02020603050405020304" pitchFamily="18" charset="0"/>
              </a:rPr>
              <a:t>, Brussels 2015, page 6) </a:t>
            </a:r>
            <a:endParaRPr lang="en-GB" sz="2400" dirty="0" smtClean="0">
              <a:solidFill>
                <a:srgbClr val="0D0D0D"/>
              </a:solidFill>
              <a:latin typeface="Times New Roman" panose="02020603050405020304" pitchFamily="18" charset="0"/>
              <a:cs typeface="Times New Roman" panose="02020603050405020304" pitchFamily="18" charset="0"/>
            </a:endParaRPr>
          </a:p>
          <a:p>
            <a:pPr>
              <a:lnSpc>
                <a:spcPct val="90000"/>
              </a:lnSpc>
              <a:spcBef>
                <a:spcPts val="432"/>
              </a:spcBef>
            </a:pPr>
            <a:endParaRPr lang="nb-NO" sz="2400" dirty="0">
              <a:latin typeface="Times New Roman" panose="02020603050405020304" pitchFamily="18" charset="0"/>
              <a:cs typeface="Times New Roman" panose="02020603050405020304" pitchFamily="18" charset="0"/>
            </a:endParaRPr>
          </a:p>
          <a:p>
            <a:pPr>
              <a:lnSpc>
                <a:spcPct val="90000"/>
              </a:lnSpc>
              <a:spcBef>
                <a:spcPts val="480"/>
              </a:spcBef>
            </a:pPr>
            <a:r>
              <a:rPr lang="en-GB" sz="3200" dirty="0">
                <a:solidFill>
                  <a:srgbClr val="0D0D0D"/>
                </a:solidFill>
                <a:latin typeface="Times New Roman" panose="02020603050405020304" pitchFamily="18" charset="0"/>
                <a:cs typeface="Times New Roman" panose="02020603050405020304" pitchFamily="18" charset="0"/>
              </a:rPr>
              <a:t>‘</a:t>
            </a:r>
            <a:r>
              <a:rPr lang="en-GB" sz="3200" b="1" dirty="0">
                <a:solidFill>
                  <a:srgbClr val="0D0D0D"/>
                </a:solidFill>
                <a:latin typeface="Times New Roman" panose="02020603050405020304" pitchFamily="18" charset="0"/>
                <a:cs typeface="Times New Roman" panose="02020603050405020304" pitchFamily="18" charset="0"/>
              </a:rPr>
              <a:t>Scientific consequences </a:t>
            </a:r>
            <a:r>
              <a:rPr lang="en-GB" sz="3200" dirty="0">
                <a:solidFill>
                  <a:srgbClr val="0D0D0D"/>
                </a:solidFill>
                <a:latin typeface="Times New Roman" panose="02020603050405020304" pitchFamily="18" charset="0"/>
                <a:cs typeface="Times New Roman" panose="02020603050405020304" pitchFamily="18" charset="0"/>
              </a:rPr>
              <a:t>(impact) are, for example, the advancement of knowledge and how the research landscape is influenced…. </a:t>
            </a:r>
            <a:endParaRPr lang="nb-NO" sz="3200" dirty="0">
              <a:latin typeface="Times New Roman" panose="02020603050405020304" pitchFamily="18" charset="0"/>
              <a:cs typeface="Times New Roman" panose="02020603050405020304" pitchFamily="18" charset="0"/>
            </a:endParaRPr>
          </a:p>
          <a:p>
            <a:pPr>
              <a:lnSpc>
                <a:spcPct val="90000"/>
              </a:lnSpc>
              <a:spcBef>
                <a:spcPts val="480"/>
              </a:spcBef>
            </a:pPr>
            <a:r>
              <a:rPr lang="en-GB" sz="3200" b="1" dirty="0">
                <a:solidFill>
                  <a:srgbClr val="0D0D0D"/>
                </a:solidFill>
                <a:latin typeface="Times New Roman" panose="02020603050405020304" pitchFamily="18" charset="0"/>
                <a:cs typeface="Times New Roman" panose="02020603050405020304" pitchFamily="18" charset="0"/>
              </a:rPr>
              <a:t>Societal consequences</a:t>
            </a:r>
            <a:r>
              <a:rPr lang="en-GB" sz="3200" dirty="0">
                <a:solidFill>
                  <a:srgbClr val="0D0D0D"/>
                </a:solidFill>
                <a:latin typeface="Times New Roman" panose="02020603050405020304" pitchFamily="18" charset="0"/>
                <a:cs typeface="Times New Roman" panose="02020603050405020304" pitchFamily="18" charset="0"/>
              </a:rPr>
              <a:t> include addressing questions, such as what does society gain in the form of better products, better services, healthier lives, better welfare, a sustainable development, etc.’ </a:t>
            </a:r>
            <a:endParaRPr lang="nb-NO" sz="3200" dirty="0">
              <a:latin typeface="Times New Roman" panose="02020603050405020304" pitchFamily="18" charset="0"/>
              <a:cs typeface="Times New Roman" panose="02020603050405020304" pitchFamily="18" charset="0"/>
            </a:endParaRPr>
          </a:p>
          <a:p>
            <a:pPr>
              <a:lnSpc>
                <a:spcPct val="90000"/>
              </a:lnSpc>
              <a:spcBef>
                <a:spcPts val="432"/>
              </a:spcBef>
            </a:pPr>
            <a:r>
              <a:rPr lang="en-GB" sz="2400" dirty="0">
                <a:solidFill>
                  <a:srgbClr val="0D0D0D"/>
                </a:solidFill>
                <a:latin typeface="Times New Roman" panose="02020603050405020304" pitchFamily="18" charset="0"/>
                <a:cs typeface="Times New Roman" panose="02020603050405020304" pitchFamily="18" charset="0"/>
              </a:rPr>
              <a:t>(European Science Foundation, </a:t>
            </a:r>
            <a:r>
              <a:rPr lang="en-GB" sz="2400" i="1" dirty="0">
                <a:solidFill>
                  <a:srgbClr val="0D0D0D"/>
                </a:solidFill>
                <a:latin typeface="Times New Roman" panose="02020603050405020304" pitchFamily="18" charset="0"/>
                <a:cs typeface="Times New Roman" panose="02020603050405020304" pitchFamily="18" charset="0"/>
              </a:rPr>
              <a:t>The challenges of Impact Assessment,</a:t>
            </a:r>
            <a:r>
              <a:rPr lang="en-GB" sz="2400" dirty="0">
                <a:solidFill>
                  <a:srgbClr val="0D0D0D"/>
                </a:solidFill>
                <a:latin typeface="Times New Roman" panose="02020603050405020304" pitchFamily="18" charset="0"/>
                <a:cs typeface="Times New Roman" panose="02020603050405020304" pitchFamily="18" charset="0"/>
              </a:rPr>
              <a:t> Strasbourg 2012, page 5)</a:t>
            </a:r>
            <a:endParaRPr lang="nb-NO" sz="2400" dirty="0">
              <a:latin typeface="Times New Roman" panose="02020603050405020304" pitchFamily="18" charset="0"/>
              <a:cs typeface="Times New Roman" panose="02020603050405020304" pitchFamily="18" charset="0"/>
            </a:endParaRPr>
          </a:p>
          <a:p>
            <a:pPr algn="ct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16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3572946"/>
          </a:xfrm>
          <a:prstGeom prst="rect">
            <a:avLst/>
          </a:prstGeom>
        </p:spPr>
        <p:txBody>
          <a:bodyPr wrap="square">
            <a:spAutoFit/>
          </a:bodyPr>
          <a:lstStyle/>
          <a:p>
            <a:pPr algn="ct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Working </a:t>
            </a:r>
            <a:r>
              <a:rPr lang="en-GB" sz="2800" b="1" dirty="0">
                <a:latin typeface="Times New Roman" panose="02020603050405020304" pitchFamily="18" charset="0"/>
                <a:ea typeface="Calibri" panose="020F0502020204030204" pitchFamily="34" charset="0"/>
                <a:cs typeface="Times New Roman" panose="02020603050405020304" pitchFamily="18" charset="0"/>
              </a:rPr>
              <a:t>with impact - A research management perspective</a:t>
            </a:r>
          </a:p>
          <a:p>
            <a:pPr>
              <a:spcAft>
                <a:spcPts val="0"/>
              </a:spcAft>
            </a:pPr>
            <a:endParaRPr lang="en-GB"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Creatin</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g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impact activities – before assessing impact</a:t>
            </a:r>
          </a:p>
          <a:p>
            <a:pPr algn="ct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Defining outputs, outcomes and impact in H2020</a:t>
            </a:r>
          </a:p>
          <a:p>
            <a:pPr algn="ct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Impact:</a:t>
            </a:r>
          </a:p>
          <a:p>
            <a:pPr algn="ct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Societal, including political, impact</a:t>
            </a:r>
          </a:p>
          <a:p>
            <a:pPr algn="ct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Academic/scientific impact</a:t>
            </a:r>
          </a:p>
          <a:p>
            <a:pPr algn="ct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Economic impact</a:t>
            </a:r>
          </a:p>
          <a:p>
            <a:pPr algn="ct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Net4Society, </a:t>
            </a:r>
            <a:r>
              <a:rPr lang="en-GB" sz="2400" i="1" dirty="0" smtClean="0">
                <a:latin typeface="Times New Roman" panose="02020603050405020304" pitchFamily="18" charset="0"/>
                <a:ea typeface="Calibri" panose="020F0502020204030204" pitchFamily="34" charset="0"/>
                <a:cs typeface="Times New Roman" panose="02020603050405020304" pitchFamily="18" charset="0"/>
              </a:rPr>
              <a:t>Increasing Impact!</a:t>
            </a:r>
            <a:r>
              <a:rPr lang="en-GB" sz="2400" dirty="0">
                <a:latin typeface="Times New Roman" panose="02020603050405020304" pitchFamily="18" charset="0"/>
                <a:ea typeface="Calibri" panose="020F0502020204030204" pitchFamily="34" charset="0"/>
                <a:cs typeface="Times New Roman" panose="02020603050405020304" pitchFamily="18" charset="0"/>
              </a:rPr>
              <a:t>, https://www.net4society.eu/files/Net4Society4_D3_1_1_Factsheet_Impact_final.pdf</a:t>
            </a: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6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36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0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2244" y="1306285"/>
            <a:ext cx="12300235" cy="7171194"/>
          </a:xfrm>
          <a:prstGeom prst="rect">
            <a:avLst/>
          </a:prstGeom>
        </p:spPr>
        <p:txBody>
          <a:bodyPr wrap="square">
            <a:spAutoFit/>
          </a:bodyPr>
          <a:lstStyle/>
          <a:p>
            <a:pPr algn="ctr">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impact - A </a:t>
            </a:r>
            <a:r>
              <a:rPr lang="en-GB" sz="2800" b="1" dirty="0">
                <a:latin typeface="Times New Roman" panose="02020603050405020304" pitchFamily="18" charset="0"/>
                <a:ea typeface="Calibri" panose="020F0502020204030204" pitchFamily="34" charset="0"/>
                <a:cs typeface="Times New Roman" panose="02020603050405020304" pitchFamily="18" charset="0"/>
              </a:rPr>
              <a:t>research management perspective</a:t>
            </a:r>
          </a:p>
          <a:p>
            <a:pPr>
              <a:spcAft>
                <a:spcPts val="0"/>
              </a:spcAft>
            </a:pPr>
            <a:endParaRPr lang="en-GB"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Why impact management at project level?</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GB"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Projects funded by EU Research and Innovation Programmes should increasingly involve citizens and should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create societal, including political, impact.</a:t>
            </a: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‘Mobilise and involve citizens’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is one of the recommendations in the Lamy report and should be achieved by stimulating ‘co-design and co-creation through citizen involvement’. </a:t>
            </a:r>
          </a:p>
          <a:p>
            <a:r>
              <a:rPr lang="en-GB" sz="2400" dirty="0" smtClean="0">
                <a:latin typeface="Times New Roman" panose="02020603050405020304" pitchFamily="18" charset="0"/>
                <a:ea typeface="Calibri" panose="020F0502020204030204" pitchFamily="34" charset="0"/>
                <a:cs typeface="Times New Roman" panose="02020603050405020304" pitchFamily="18" charset="0"/>
              </a:rPr>
              <a:t>European </a:t>
            </a:r>
            <a:r>
              <a:rPr lang="en-GB" sz="2400" dirty="0">
                <a:latin typeface="Times New Roman" panose="02020603050405020304" pitchFamily="18" charset="0"/>
                <a:ea typeface="Calibri" panose="020F0502020204030204" pitchFamily="34" charset="0"/>
                <a:cs typeface="Times New Roman" panose="02020603050405020304" pitchFamily="18" charset="0"/>
              </a:rPr>
              <a:t>Commission, DG RTD, </a:t>
            </a:r>
            <a:r>
              <a:rPr lang="en-GB" sz="2400" i="1" dirty="0">
                <a:latin typeface="Times New Roman" panose="02020603050405020304" pitchFamily="18" charset="0"/>
                <a:ea typeface="Calibri" panose="020F0502020204030204" pitchFamily="34" charset="0"/>
                <a:cs typeface="Times New Roman" panose="02020603050405020304" pitchFamily="18" charset="0"/>
              </a:rPr>
              <a:t>LAB – FAB – APP – Investing in the Future we want, </a:t>
            </a:r>
            <a:r>
              <a:rPr lang="en-GB" sz="2400" dirty="0">
                <a:latin typeface="Times New Roman" panose="02020603050405020304" pitchFamily="18" charset="0"/>
                <a:ea typeface="Calibri" panose="020F0502020204030204" pitchFamily="34" charset="0"/>
                <a:cs typeface="Times New Roman" panose="02020603050405020304" pitchFamily="18" charset="0"/>
              </a:rPr>
              <a:t>Luxembourg 2017, page 6</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922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633" y="1362269"/>
            <a:ext cx="12374880" cy="9633406"/>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Mobilising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and involving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citizens</a:t>
            </a:r>
          </a:p>
          <a:p>
            <a:pPr algn="ctr">
              <a:spcAft>
                <a:spcPts val="0"/>
              </a:spcAft>
            </a:pPr>
            <a:endParaRPr lang="en-GB"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Good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practice examples from many programmes and projects are available, e.g. from</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the Targeted Socio-Economic Research (TSER) Programme in FP4</a:t>
            </a:r>
          </a:p>
          <a:p>
            <a:pPr marL="457200" indent="-457200">
              <a:spcAft>
                <a:spcPts val="0"/>
              </a:spcAft>
              <a:buFontTx/>
              <a:buChar char="-"/>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the FP projects IMPACT-EV (FP7), DANDELION (H2020) and   ACCOMPLISSH (H2020)</a:t>
            </a:r>
          </a:p>
          <a:p>
            <a:pPr marL="457200" indent="-457200">
              <a:spcAft>
                <a:spcPts val="0"/>
              </a:spcAft>
              <a:buFontTx/>
              <a:buChar char="-"/>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national funding agencies, e.g. the Research Excellence Framework (REF) in UK and the evaluation of the social sciences (SAMEVAL) in Norway</a:t>
            </a:r>
          </a:p>
          <a:p>
            <a:pPr marL="457200" indent="-457200">
              <a:spcAft>
                <a:spcPts val="0"/>
              </a:spcAft>
              <a:buFontTx/>
              <a:buChar char="-"/>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27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2034064"/>
          </a:xfrm>
          <a:prstGeom prst="rect">
            <a:avLst/>
          </a:prstGeom>
        </p:spPr>
        <p:txBody>
          <a:bodyPr wrap="square">
            <a:spAutoFit/>
          </a:bodyPr>
          <a:lstStyle/>
          <a:p>
            <a:pPr algn="ct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Working </a:t>
            </a:r>
            <a:r>
              <a:rPr lang="en-GB" sz="2800" b="1" dirty="0">
                <a:latin typeface="Times New Roman" panose="02020603050405020304" pitchFamily="18" charset="0"/>
                <a:ea typeface="Calibri" panose="020F0502020204030204" pitchFamily="34" charset="0"/>
                <a:cs typeface="Times New Roman" panose="02020603050405020304" pitchFamily="18" charset="0"/>
              </a:rPr>
              <a:t>with impact - A research management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perspective</a:t>
            </a:r>
          </a:p>
          <a:p>
            <a:pPr algn="ct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Tools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for </a:t>
            </a:r>
            <a:r>
              <a:rPr lang="en-GB" sz="3600" b="1" dirty="0">
                <a:latin typeface="Times New Roman" panose="02020603050405020304" pitchFamily="18" charset="0"/>
                <a:ea typeface="Calibri" panose="020F0502020204030204" pitchFamily="34" charset="0"/>
                <a:cs typeface="Times New Roman" panose="02020603050405020304" pitchFamily="18" charset="0"/>
              </a:rPr>
              <a:t>involving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citizens and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creating impact </a:t>
            </a:r>
          </a:p>
          <a:p>
            <a:pPr algn="ctr"/>
            <a:endParaRPr lang="en-GB" sz="4000" dirty="0"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spcAft>
                <a:spcPts val="0"/>
              </a:spcAft>
              <a:buAutoNum type="arabicParenR"/>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Civil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Society Organisations (CSOs) as consortium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members in H2020 proposals and projects</a:t>
            </a: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They should be </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engaged in the proposal process,</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p</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artly involved in the research studies,</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i</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nvolved in drafting and monitoring</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the Plan for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Dissemination and Exploitation of the project’s Results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PDER</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p</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aid for their involvement (person months, other and indirect costs).</a:t>
            </a:r>
          </a:p>
          <a:p>
            <a:pPr marL="457200" indent="-457200">
              <a:spcAft>
                <a:spcPts val="0"/>
              </a:spcAft>
              <a:buFontTx/>
              <a:buChar char="-"/>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15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1787842"/>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Tools </a:t>
            </a:r>
            <a:r>
              <a:rPr lang="en-GB" sz="3600" b="1" dirty="0">
                <a:latin typeface="Times New Roman" panose="02020603050405020304" pitchFamily="18" charset="0"/>
                <a:ea typeface="Calibri" panose="020F0502020204030204" pitchFamily="34" charset="0"/>
                <a:cs typeface="Times New Roman" panose="02020603050405020304" pitchFamily="18" charset="0"/>
              </a:rPr>
              <a:t>for involving citizens and creating impact </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 National Stakeholder Groups (NSGs)</a:t>
            </a:r>
          </a:p>
          <a:p>
            <a:pP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M</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embers can come from public  (incl. schools), private (incl. media) or social partner organisations, industry and CSOs.</a:t>
            </a:r>
          </a:p>
          <a:p>
            <a:pP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Aft>
                <a:spcPts val="0"/>
              </a:spcAft>
              <a:buFontTx/>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Their tasks can differ, according to the needs of the project and the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consortium members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national/regional/local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context and the expected impacts.</a:t>
            </a:r>
          </a:p>
          <a:p>
            <a:pP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21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306285"/>
            <a:ext cx="12374880" cy="11233845"/>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en-GB" sz="3600" b="1" dirty="0">
                <a:latin typeface="Times New Roman" panose="02020603050405020304" pitchFamily="18" charset="0"/>
                <a:ea typeface="Calibri" panose="020F0502020204030204" pitchFamily="34" charset="0"/>
                <a:cs typeface="Times New Roman" panose="02020603050405020304" pitchFamily="18" charset="0"/>
              </a:rPr>
              <a:t>Tools for involving citizens and creating impact </a:t>
            </a:r>
          </a:p>
          <a:p>
            <a:pPr>
              <a:spcAft>
                <a:spcPts val="0"/>
              </a:spcAft>
            </a:pPr>
            <a:endParaRPr lang="en-GB" sz="40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Collaboration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with CSOs and NSGs</a:t>
            </a: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Challenges: various demands and tasks at the work places (e.g. research – teaching – advocacy); different languages and cultures</a:t>
            </a:r>
          </a:p>
          <a:p>
            <a:pPr>
              <a:spcAft>
                <a:spcPts val="0"/>
              </a:spcAft>
            </a:pP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Action: dedicated impact management, e.g. through the involvement of an impact manager and an impact </a:t>
            </a:r>
            <a:r>
              <a:rPr lang="en-GB" sz="3200" i="1" dirty="0" smtClean="0">
                <a:latin typeface="Times New Roman" panose="02020603050405020304" pitchFamily="18" charset="0"/>
                <a:ea typeface="Calibri" panose="020F0502020204030204" pitchFamily="34" charset="0"/>
                <a:cs typeface="Times New Roman" panose="02020603050405020304" pitchFamily="18" charset="0"/>
              </a:rPr>
              <a:t>sub-committee</a:t>
            </a:r>
            <a:endParaRPr lang="en-GB" sz="32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19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6890" y="1306285"/>
            <a:ext cx="12988212" cy="10433625"/>
          </a:xfrm>
          <a:prstGeom prst="rect">
            <a:avLst/>
          </a:prstGeom>
        </p:spPr>
        <p:txBody>
          <a:bodyPr wrap="square">
            <a:spAutoFit/>
          </a:bodyPr>
          <a:lstStyle/>
          <a:p>
            <a:pPr algn="ctr"/>
            <a:r>
              <a:rPr lang="en-GB" sz="2800" b="1" dirty="0">
                <a:latin typeface="Times New Roman" panose="02020603050405020304" pitchFamily="18" charset="0"/>
                <a:ea typeface="Calibri" panose="020F0502020204030204" pitchFamily="34" charset="0"/>
                <a:cs typeface="Times New Roman" panose="02020603050405020304" pitchFamily="18" charset="0"/>
              </a:rPr>
              <a:t>Working with impact - A research management perspective</a:t>
            </a:r>
          </a:p>
          <a:p>
            <a:pPr algn="ctr">
              <a:spcAft>
                <a:spcPts val="0"/>
              </a:spcAft>
            </a:pPr>
            <a:endParaRPr lang="en-GB" sz="36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Case </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study H2020 project DARE</a:t>
            </a:r>
          </a:p>
          <a:p>
            <a:pPr algn="ct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DARE – Dialogue About Radicalisation and Equality</a:t>
            </a:r>
          </a:p>
          <a:p>
            <a:pPr>
              <a:spcAft>
                <a:spcPts val="0"/>
              </a:spcAft>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r>
              <a:rPr lang="en-GB" sz="3200" dirty="0">
                <a:latin typeface="Times New Roman" panose="02020603050405020304" pitchFamily="18" charset="0"/>
                <a:ea typeface="Calibri" panose="020F0502020204030204" pitchFamily="34" charset="0"/>
                <a:cs typeface="Times New Roman" panose="02020603050405020304" pitchFamily="18" charset="0"/>
              </a:rPr>
              <a:t>Research and Innovation Action, Societal Challenge 6, Work Programme 2016</a:t>
            </a:r>
          </a:p>
          <a:p>
            <a:pPr>
              <a:spcAft>
                <a:spcPts val="0"/>
              </a:spcAft>
            </a:pPr>
            <a:endParaRPr lang="en-GB"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17 consortium members from 13 different countries</a:t>
            </a: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11 Work Packages, Duration</a:t>
            </a:r>
            <a:r>
              <a:rPr lang="en-GB" sz="3200" dirty="0">
                <a:latin typeface="Times New Roman" panose="02020603050405020304" pitchFamily="18" charset="0"/>
                <a:ea typeface="Calibri" panose="020F0502020204030204" pitchFamily="34" charset="0"/>
                <a:cs typeface="Times New Roman" panose="02020603050405020304" pitchFamily="18" charset="0"/>
              </a:rPr>
              <a:t>: May 2017 – April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Coordinator: Hilary Pilkington, University of Manchester, UK </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DARE </a:t>
            </a:r>
            <a:r>
              <a:rPr lang="en-US" sz="2400" dirty="0">
                <a:latin typeface="Times New Roman" panose="02020603050405020304" pitchFamily="18" charset="0"/>
                <a:ea typeface="Calibri" panose="020F0502020204030204" pitchFamily="34" charset="0"/>
                <a:cs typeface="Times New Roman" panose="02020603050405020304" pitchFamily="18" charset="0"/>
              </a:rPr>
              <a:t>has received funding from the European Union’s Horizon 2020 research and innovation programme under grant agreement No 725349. </a:t>
            </a:r>
          </a:p>
          <a:p>
            <a:pPr>
              <a:spcAft>
                <a:spcPts val="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53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E433DB1A-F5E6-42A2-AC16-BD2C895445B6}" vid="{1D9CF099-CA9B-4728-A810-313E0F42F386}"/>
    </a:ext>
  </a:extLst>
</a:theme>
</file>

<file path=ppt/theme/theme2.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OsloMet.potx" id="{C9E44D06-7CC8-40BE-90E8-74CD8F492AD3}" vid="{1516759D-2BEF-4D5B-B6D8-C76693899F3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 OsloMet  storbyuniversitetet</Template>
  <TotalTime>967</TotalTime>
  <Words>1400</Words>
  <Application>Microsoft Office PowerPoint</Application>
  <PresentationFormat>Custom</PresentationFormat>
  <Paragraphs>251</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 New Roman</vt:lpstr>
      <vt:lpstr>Office-tema</vt:lpstr>
      <vt:lpstr>1_Office-tema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OsloMet – storbyuniversitetet</dc:title>
  <dc:creator>Elsbet Vestvatn</dc:creator>
  <dc:description>template by officeconsult.no</dc:description>
  <cp:lastModifiedBy>Bettina Uhrig</cp:lastModifiedBy>
  <cp:revision>159</cp:revision>
  <cp:lastPrinted>2018-12-04T08:16:18Z</cp:lastPrinted>
  <dcterms:created xsi:type="dcterms:W3CDTF">2018-08-12T12:28:31Z</dcterms:created>
  <dcterms:modified xsi:type="dcterms:W3CDTF">2019-10-30T18:26:22Z</dcterms:modified>
</cp:coreProperties>
</file>